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57" r:id="rId4"/>
    <p:sldId id="260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9C08-5F65-4C11-B82F-99027C023317}" type="datetimeFigureOut">
              <a:rPr lang="pl-PL" smtClean="0"/>
              <a:t>2016-03-14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31A-4EB2-4D78-8168-325BE8ECD8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4245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9C08-5F65-4C11-B82F-99027C023317}" type="datetimeFigureOut">
              <a:rPr lang="pl-PL" smtClean="0"/>
              <a:t>2016-03-14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31A-4EB2-4D78-8168-325BE8ECD8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854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9C08-5F65-4C11-B82F-99027C023317}" type="datetimeFigureOut">
              <a:rPr lang="pl-PL" smtClean="0"/>
              <a:t>2016-03-14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31A-4EB2-4D78-8168-325BE8ECD8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4517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9C08-5F65-4C11-B82F-99027C023317}" type="datetimeFigureOut">
              <a:rPr lang="pl-PL" smtClean="0"/>
              <a:t>2016-03-14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31A-4EB2-4D78-8168-325BE8ECD8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118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9C08-5F65-4C11-B82F-99027C023317}" type="datetimeFigureOut">
              <a:rPr lang="pl-PL" smtClean="0"/>
              <a:t>2016-03-14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31A-4EB2-4D78-8168-325BE8ECD8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728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9C08-5F65-4C11-B82F-99027C023317}" type="datetimeFigureOut">
              <a:rPr lang="pl-PL" smtClean="0"/>
              <a:t>2016-03-14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31A-4EB2-4D78-8168-325BE8ECD8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333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9C08-5F65-4C11-B82F-99027C023317}" type="datetimeFigureOut">
              <a:rPr lang="pl-PL" smtClean="0"/>
              <a:t>2016-03-14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31A-4EB2-4D78-8168-325BE8ECD8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931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9C08-5F65-4C11-B82F-99027C023317}" type="datetimeFigureOut">
              <a:rPr lang="pl-PL" smtClean="0"/>
              <a:t>2016-03-14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31A-4EB2-4D78-8168-325BE8ECD8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981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9C08-5F65-4C11-B82F-99027C023317}" type="datetimeFigureOut">
              <a:rPr lang="pl-PL" smtClean="0"/>
              <a:t>2016-03-14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31A-4EB2-4D78-8168-325BE8ECD8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4172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9C08-5F65-4C11-B82F-99027C023317}" type="datetimeFigureOut">
              <a:rPr lang="pl-PL" smtClean="0"/>
              <a:t>2016-03-14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31A-4EB2-4D78-8168-325BE8ECD8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051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9C08-5F65-4C11-B82F-99027C023317}" type="datetimeFigureOut">
              <a:rPr lang="pl-PL" smtClean="0"/>
              <a:t>2016-03-14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31A-4EB2-4D78-8168-325BE8ECD8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1207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F9C08-5F65-4C11-B82F-99027C023317}" type="datetimeFigureOut">
              <a:rPr lang="pl-PL" smtClean="0"/>
              <a:t>2016-03-14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4331A-4EB2-4D78-8168-325BE8ECD8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215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zszgoldap@post.p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546756"/>
            <a:ext cx="12192000" cy="1065228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bg1"/>
                </a:solidFill>
              </a:rPr>
              <a:t>ZESPÓŁ </a:t>
            </a:r>
            <a:r>
              <a:rPr lang="pl-PL" sz="3600" b="1" dirty="0" smtClean="0">
                <a:solidFill>
                  <a:schemeClr val="bg1"/>
                </a:solidFill>
              </a:rPr>
              <a:t>SZKÓŁ ZAWODOWYCH W GOŁDAPI</a:t>
            </a:r>
            <a:r>
              <a:rPr lang="pl-PL" sz="4800" b="1" dirty="0" smtClean="0">
                <a:solidFill>
                  <a:schemeClr val="bg1"/>
                </a:solidFill>
              </a:rPr>
              <a:t/>
            </a:r>
            <a:br>
              <a:rPr lang="pl-PL" sz="4800" b="1" dirty="0" smtClean="0">
                <a:solidFill>
                  <a:schemeClr val="bg1"/>
                </a:solidFill>
              </a:rPr>
            </a:br>
            <a:r>
              <a:rPr lang="pl-PL" sz="3200" b="1" dirty="0" smtClean="0">
                <a:solidFill>
                  <a:schemeClr val="bg1"/>
                </a:solidFill>
              </a:rPr>
              <a:t>Kwalifikacyjne Kursy Zawodowe</a:t>
            </a:r>
            <a:endParaRPr lang="pl-PL" sz="4800" b="1" dirty="0">
              <a:solidFill>
                <a:schemeClr val="bg1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50449" y="1904215"/>
            <a:ext cx="10821971" cy="4355183"/>
          </a:xfrm>
          <a:noFill/>
        </p:spPr>
        <p:txBody>
          <a:bodyPr>
            <a:normAutofit/>
          </a:bodyPr>
          <a:lstStyle/>
          <a:p>
            <a:endParaRPr lang="pl-PL" sz="3600" b="1" dirty="0" smtClean="0"/>
          </a:p>
          <a:p>
            <a:endParaRPr lang="pl-PL" sz="3600" b="1" dirty="0"/>
          </a:p>
          <a:p>
            <a:endParaRPr lang="pl-PL" sz="3600" b="1" dirty="0" smtClean="0"/>
          </a:p>
          <a:p>
            <a:endParaRPr lang="pl-PL" sz="3600" b="1" dirty="0"/>
          </a:p>
          <a:p>
            <a:endParaRPr lang="pl-PL" sz="3600" b="1" dirty="0" smtClean="0"/>
          </a:p>
          <a:p>
            <a:r>
              <a:rPr lang="pl-PL" sz="3600" b="1" dirty="0" smtClean="0"/>
              <a:t>Organizacja Kwalifikacyjnych </a:t>
            </a:r>
            <a:r>
              <a:rPr lang="pl-PL" sz="3600" b="1" dirty="0"/>
              <a:t>Kursów Zawodowych</a:t>
            </a:r>
            <a:endParaRPr lang="pl-PL" sz="3600" dirty="0"/>
          </a:p>
          <a:p>
            <a:r>
              <a:rPr lang="pl-PL" sz="3600" b="1" dirty="0" smtClean="0"/>
              <a:t>nabór na rok 2016</a:t>
            </a:r>
          </a:p>
          <a:p>
            <a:endParaRPr lang="pl-PL" sz="3500" dirty="0"/>
          </a:p>
          <a:p>
            <a:pPr algn="just"/>
            <a:endParaRPr lang="pl-PL" dirty="0" smtClean="0"/>
          </a:p>
          <a:p>
            <a:pPr algn="just"/>
            <a:endParaRPr lang="pl-PL" b="1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7840"/>
            <a:ext cx="6096000" cy="306324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767840"/>
            <a:ext cx="6096000" cy="3063240"/>
          </a:xfrm>
          <a:prstGeom prst="rect">
            <a:avLst/>
          </a:prstGeom>
        </p:spPr>
      </p:pic>
      <p:pic>
        <p:nvPicPr>
          <p:cNvPr id="7" name="Picture 3" descr="logo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8642"/>
            <a:ext cx="1082040" cy="10772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572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9200961"/>
              </p:ext>
            </p:extLst>
          </p:nvPr>
        </p:nvGraphicFramePr>
        <p:xfrm>
          <a:off x="838199" y="1923066"/>
          <a:ext cx="10515602" cy="43363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4769"/>
                <a:gridCol w="7895758"/>
                <a:gridCol w="2005075"/>
              </a:tblGrid>
              <a:tr h="328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Lp.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Zawód/ kwalifikacja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Uwagi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8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Zasadnicza Szkoła Zawodowa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Ilość godzin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738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400" dirty="0" smtClean="0">
                          <a:effectLst/>
                        </a:rPr>
                        <a:t>1.</a:t>
                      </a:r>
                      <a:r>
                        <a:rPr lang="pl-PL" sz="14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Kucharz 512001 </a:t>
                      </a:r>
                      <a:endParaRPr lang="pl-PL" sz="1200" dirty="0">
                        <a:effectLst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- T.6. Sporządzanie potraw i napojów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650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738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  <a:r>
                        <a:rPr lang="pl-PL" sz="1400" dirty="0" smtClean="0">
                          <a:effectLst/>
                        </a:rPr>
                        <a:t>2.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Sprzedawca 522301 </a:t>
                      </a:r>
                      <a:endParaRPr lang="pl-PL" sz="1200" dirty="0">
                        <a:effectLst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- A.18. Prowadzenie sprzedaży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585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738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  <a:r>
                        <a:rPr lang="pl-PL" sz="1400" dirty="0" smtClean="0">
                          <a:effectLst/>
                        </a:rPr>
                        <a:t>3.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Murarz-tynkarz 711204</a:t>
                      </a:r>
                      <a:endParaRPr lang="pl-PL" sz="12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effectLst/>
                        </a:rPr>
                        <a:t>           - B</a:t>
                      </a:r>
                      <a:r>
                        <a:rPr lang="pl-PL" sz="1400" dirty="0">
                          <a:effectLst/>
                        </a:rPr>
                        <a:t>. 18 Wykonywanie robót murarskich i tynkarskich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618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2629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  <a:r>
                        <a:rPr lang="pl-PL" sz="1400" dirty="0" smtClean="0">
                          <a:effectLst/>
                        </a:rPr>
                        <a:t>4.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Monter zabudowy i robót wykończeniowych w </a:t>
                      </a:r>
                      <a:r>
                        <a:rPr lang="pl-PL" sz="1400" dirty="0" smtClean="0">
                          <a:effectLst/>
                        </a:rPr>
                        <a:t>budownictwie</a:t>
                      </a:r>
                      <a:r>
                        <a:rPr lang="pl-PL" sz="1400" baseline="0" dirty="0" smtClean="0">
                          <a:effectLst/>
                        </a:rPr>
                        <a:t>  </a:t>
                      </a:r>
                      <a:r>
                        <a:rPr lang="pl-PL" sz="1400" dirty="0" smtClean="0">
                          <a:effectLst/>
                        </a:rPr>
                        <a:t>712905</a:t>
                      </a:r>
                      <a:endParaRPr lang="pl-PL" sz="12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effectLst/>
                        </a:rPr>
                        <a:t>            - B.5</a:t>
                      </a:r>
                      <a:r>
                        <a:rPr lang="pl-PL" sz="1400" dirty="0">
                          <a:effectLst/>
                        </a:rPr>
                        <a:t>. Montaż systemów suchej zabudowy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390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092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  <a:r>
                        <a:rPr lang="pl-PL" sz="1400" dirty="0" smtClean="0">
                          <a:effectLst/>
                        </a:rPr>
                        <a:t>5.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Monter zabudowy i robót wykończeniowych w </a:t>
                      </a:r>
                      <a:r>
                        <a:rPr lang="pl-PL" sz="1400" dirty="0" smtClean="0">
                          <a:effectLst/>
                        </a:rPr>
                        <a:t>budownictwie</a:t>
                      </a:r>
                      <a:r>
                        <a:rPr lang="pl-PL" sz="1400" baseline="0" dirty="0" smtClean="0">
                          <a:effectLst/>
                        </a:rPr>
                        <a:t>  </a:t>
                      </a:r>
                      <a:r>
                        <a:rPr lang="pl-PL" sz="1400" dirty="0" smtClean="0">
                          <a:effectLst/>
                        </a:rPr>
                        <a:t>712905</a:t>
                      </a:r>
                      <a:endParaRPr lang="pl-PL" sz="14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effectLst/>
                        </a:rPr>
                        <a:t>              - B.7</a:t>
                      </a:r>
                      <a:r>
                        <a:rPr lang="pl-PL" sz="1400" dirty="0">
                          <a:effectLst/>
                        </a:rPr>
                        <a:t>. Wykonywanie robót posadzkarsko-okładzinowych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390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481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798913"/>
              </p:ext>
            </p:extLst>
          </p:nvPr>
        </p:nvGraphicFramePr>
        <p:xfrm>
          <a:off x="838200" y="1742726"/>
          <a:ext cx="10515600" cy="4610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4769"/>
                <a:gridCol w="7895757"/>
                <a:gridCol w="2005074"/>
              </a:tblGrid>
              <a:tr h="422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Lp.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Zawód/ kwalifikacja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Uwagi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</a:tr>
              <a:tr h="219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Technikum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Ilość godzin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</a:tr>
              <a:tr h="43901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200" dirty="0" smtClean="0">
                          <a:effectLst/>
                        </a:rPr>
                        <a:t>6.</a:t>
                      </a: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Technik handlowiec 522305</a:t>
                      </a:r>
                      <a:endParaRPr lang="pl-P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- A.22. Prowadzenie działalności handlowej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423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</a:tr>
              <a:tr h="84580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r>
                        <a:rPr lang="pl-PL" sz="1200" dirty="0" smtClean="0">
                          <a:effectLst/>
                        </a:rPr>
                        <a:t>7.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Technik pojazdów samochodowych 311513 </a:t>
                      </a:r>
                      <a:endParaRPr lang="pl-P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i Elektromechanik pojazdów samochodowych 741203</a:t>
                      </a:r>
                      <a:endParaRPr lang="pl-P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- M.12. Diagnozowanie oraz naprawa elektrycznych i elektronicznych układów pojazdów samochodowych 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533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</a:tr>
              <a:tr h="63435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r>
                        <a:rPr lang="pl-PL" sz="1200" dirty="0" smtClean="0">
                          <a:effectLst/>
                        </a:rPr>
                        <a:t>8.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Technik budownictwa 311204 </a:t>
                      </a:r>
                      <a:endParaRPr lang="pl-P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- B.30. Sporządzanie kosztorysów oraz przygotowywanie dokumentacji przetargowej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345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</a:tr>
              <a:tr h="43901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r>
                        <a:rPr lang="pl-PL" sz="1200" dirty="0" smtClean="0">
                          <a:effectLst/>
                        </a:rPr>
                        <a:t>9.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Technik żywienia i usług gastronomicznych 343404</a:t>
                      </a:r>
                      <a:endParaRPr lang="pl-P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T.15. Organizacja żywienia i usług gastronomicznych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442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</a:tr>
              <a:tr h="81822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r>
                        <a:rPr lang="pl-PL" sz="1200" dirty="0" smtClean="0">
                          <a:effectLst/>
                        </a:rPr>
                        <a:t>10.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Technik mechanik 311504</a:t>
                      </a:r>
                      <a:endParaRPr lang="pl-PL" sz="11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i Ślusarz 722204</a:t>
                      </a:r>
                      <a:endParaRPr lang="pl-PL" sz="10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M.20. Wykonywanie i naprawa elementów maszyn, urządzeń i narzędzi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702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</a:tr>
              <a:tr h="41038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r>
                        <a:rPr lang="pl-PL" sz="1200" dirty="0" smtClean="0">
                          <a:effectLst/>
                        </a:rPr>
                        <a:t>11.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Technik rachunkowości </a:t>
                      </a:r>
                      <a:r>
                        <a:rPr lang="pl-PL" sz="1000">
                          <a:effectLst/>
                        </a:rPr>
                        <a:t>431103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A.36. Prowadzenie rachunkowości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520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</a:tr>
              <a:tr h="38175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r>
                        <a:rPr lang="pl-PL" sz="1200" dirty="0" smtClean="0">
                          <a:effectLst/>
                        </a:rPr>
                        <a:t>12.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Technik rachunkowości </a:t>
                      </a:r>
                      <a:r>
                        <a:rPr lang="pl-PL" sz="1000">
                          <a:effectLst/>
                        </a:rPr>
                        <a:t>431103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A.65. Rozliczanie wynagrodzeń i danin publicznych</a:t>
                      </a:r>
                      <a:endParaRPr lang="pl-PL" sz="1000" b="1"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540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63" marR="6606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039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pl-PL" b="1" dirty="0" smtClean="0"/>
              <a:t>                              Kucharz </a:t>
            </a:r>
            <a:r>
              <a:rPr lang="pl-PL" b="1" dirty="0"/>
              <a:t>512001 - T.6. Sporządzanie potraw i </a:t>
            </a:r>
            <a:r>
              <a:rPr lang="pl-PL" b="1" dirty="0" smtClean="0"/>
              <a:t>napojów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dirty="0" smtClean="0"/>
              <a:t>                              Kucharz </a:t>
            </a:r>
            <a:r>
              <a:rPr lang="pl-PL" dirty="0"/>
              <a:t>jest przygotowany do </a:t>
            </a:r>
            <a:r>
              <a:rPr lang="pl-PL" dirty="0" smtClean="0"/>
              <a:t>wykonywania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dirty="0"/>
              <a:t> </a:t>
            </a:r>
            <a:r>
              <a:rPr lang="pl-PL" dirty="0" smtClean="0"/>
              <a:t>                             następujących </a:t>
            </a:r>
            <a:r>
              <a:rPr lang="pl-PL" dirty="0"/>
              <a:t>zadań zawodowych: </a:t>
            </a:r>
            <a:r>
              <a:rPr lang="pl-PL" dirty="0" smtClean="0"/>
              <a:t>przechowywania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dirty="0"/>
              <a:t> </a:t>
            </a:r>
            <a:r>
              <a:rPr lang="pl-PL" dirty="0" smtClean="0"/>
              <a:t>                             </a:t>
            </a:r>
            <a:r>
              <a:rPr lang="pl-PL" dirty="0"/>
              <a:t>żywności, sporządzania potraw i napojów oraz wykonywania </a:t>
            </a:r>
            <a:r>
              <a:rPr lang="pl-PL" dirty="0" smtClean="0"/>
              <a:t>czynności </a:t>
            </a:r>
            <a:r>
              <a:rPr lang="pl-PL" dirty="0"/>
              <a:t>związanych z ekspedycją potraw i napojów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/>
              <a:t>Wspólne kwalifikacje mają zawody kształcone na poziomie zasadniczej szkoły zawodowej i technikum, np.: dla zawodu kucharz wyodrębniona została kwalifikacja T.6., która stanowi podbudowę kształcenia w zawodzie </a:t>
            </a:r>
            <a:r>
              <a:rPr lang="pl-PL" b="1" dirty="0"/>
              <a:t>technik żywienia i usług </a:t>
            </a:r>
            <a:r>
              <a:rPr lang="pl-PL" b="1" dirty="0" smtClean="0"/>
              <a:t>gastronomicznych </a:t>
            </a:r>
            <a:r>
              <a:rPr lang="pl-PL" dirty="0" smtClean="0"/>
              <a:t>kwalifikacji T.15</a:t>
            </a:r>
            <a:r>
              <a:rPr lang="pl-PL" dirty="0"/>
              <a:t>. Organizacja żywienia i usług gastronomicznych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170" y="1874519"/>
            <a:ext cx="2099310" cy="139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96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162017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706252"/>
            <a:ext cx="10515600" cy="4468305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b="1" dirty="0"/>
              <a:t> </a:t>
            </a:r>
            <a:r>
              <a:rPr lang="pl-PL" b="1" dirty="0" smtClean="0"/>
              <a:t>                             2</a:t>
            </a:r>
            <a:r>
              <a:rPr lang="pl-PL" b="1" dirty="0"/>
              <a:t>. Sprzedawca 522301 - A.18. Prowadzenie </a:t>
            </a:r>
            <a:r>
              <a:rPr lang="pl-PL" b="1" dirty="0" smtClean="0"/>
              <a:t>sprzedaży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dirty="0" smtClean="0"/>
              <a:t>                              Sprzedawca zajmuje się handlem </a:t>
            </a:r>
            <a:r>
              <a:rPr lang="pl-PL" dirty="0"/>
              <a:t>w </a:t>
            </a:r>
            <a:r>
              <a:rPr lang="pl-PL" dirty="0" smtClean="0"/>
              <a:t>punktach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dirty="0"/>
              <a:t> </a:t>
            </a:r>
            <a:r>
              <a:rPr lang="pl-PL" dirty="0" smtClean="0"/>
              <a:t>                             </a:t>
            </a:r>
            <a:r>
              <a:rPr lang="pl-PL" dirty="0"/>
              <a:t>sprzedaży detalicznej (sklepach, hipermarketach</a:t>
            </a:r>
            <a:r>
              <a:rPr lang="pl-PL" dirty="0" smtClean="0"/>
              <a:t>),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dirty="0" smtClean="0"/>
              <a:t>                              drobnodetalicznej </a:t>
            </a:r>
            <a:r>
              <a:rPr lang="pl-PL" dirty="0"/>
              <a:t>(w kioskach i na targowiskach) oraz hurtowej (w hurtowniach); obsługuje nabywców bezpośrednio (w handlu metodą tradycyjną) lub pośrednio (w handlu metodą samoobsługową i </a:t>
            </a:r>
            <a:r>
              <a:rPr lang="pl-PL" dirty="0" smtClean="0"/>
              <a:t>preselekcji).</a:t>
            </a:r>
          </a:p>
          <a:p>
            <a:pPr marL="0" indent="0" algn="just">
              <a:buNone/>
            </a:pPr>
            <a:r>
              <a:rPr lang="pl-PL" dirty="0"/>
              <a:t>Wspólne kwalifikacje mają zawody kształcone na poziomie zasadniczej szkoły zawodowej i technikum, np.: dla zawodu sprzedawca wyodrębniona została kwalifikacja A.18., która stanowi podbudowę kształcenia w zawodzie </a:t>
            </a:r>
            <a:r>
              <a:rPr lang="pl-PL" b="1" dirty="0"/>
              <a:t>technik handlowiec i technik </a:t>
            </a:r>
            <a:r>
              <a:rPr lang="pl-PL" b="1" dirty="0" smtClean="0"/>
              <a:t>księgarstwa </a:t>
            </a:r>
            <a:r>
              <a:rPr lang="pl-PL" dirty="0"/>
              <a:t>A.22. Prowadzenie działalności handlowej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931" y="1690688"/>
            <a:ext cx="2251944" cy="1387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94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11488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630837"/>
            <a:ext cx="10515600" cy="4546126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b="1" dirty="0" smtClean="0"/>
              <a:t>                           3</a:t>
            </a:r>
            <a:r>
              <a:rPr lang="pl-PL" b="1" dirty="0"/>
              <a:t>. Murarz-tynkarz 711204 - B. 18 Wykonywanie robót </a:t>
            </a:r>
            <a:endParaRPr lang="pl-PL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l-PL" b="1" dirty="0"/>
              <a:t> </a:t>
            </a:r>
            <a:r>
              <a:rPr lang="pl-PL" b="1" dirty="0" smtClean="0"/>
              <a:t>                           murarskich </a:t>
            </a:r>
            <a:r>
              <a:rPr lang="pl-PL" b="1" dirty="0"/>
              <a:t>i </a:t>
            </a:r>
            <a:r>
              <a:rPr lang="pl-PL" b="1" dirty="0" smtClean="0"/>
              <a:t>tynkarskich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dirty="0" smtClean="0"/>
              <a:t>                            Murarz-tynkarz </a:t>
            </a:r>
            <a:r>
              <a:rPr lang="pl-PL" dirty="0"/>
              <a:t>zajmuje się wznoszeniem ścian z cegieł</a:t>
            </a:r>
            <a:r>
              <a:rPr lang="pl-PL" dirty="0" smtClean="0"/>
              <a:t>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dirty="0"/>
              <a:t> </a:t>
            </a:r>
            <a:r>
              <a:rPr lang="pl-PL" dirty="0" smtClean="0"/>
              <a:t>                           kamieni</a:t>
            </a:r>
            <a:r>
              <a:rPr lang="pl-PL" dirty="0"/>
              <a:t>, elementów betonowych, gipsowych, ceramicznych i innych materiałów budowlanych, nakładaniem warstw tynkarskich (wapiennych, cementowych, żywicznych, alabastrowych). Oprócz ścian może wykonywać także schody, filary czy </a:t>
            </a:r>
            <a:r>
              <a:rPr lang="pl-PL" dirty="0" smtClean="0"/>
              <a:t>stropy.</a:t>
            </a:r>
          </a:p>
          <a:p>
            <a:pPr marL="0" indent="0" algn="just">
              <a:buNone/>
            </a:pPr>
            <a:r>
              <a:rPr lang="pl-PL" dirty="0"/>
              <a:t>Wspólne kwalifikacje mają zawody kształcone na poziomie zasadniczej szkoły zawodowej i technikum, np.: dla zawodu murarz-tynkarz wyodrębniona została kwalifikacja B.18., która stanowi podbudowę kształcenia w zawodzie </a:t>
            </a:r>
            <a:r>
              <a:rPr lang="pl-PL" b="1" dirty="0"/>
              <a:t>technik </a:t>
            </a:r>
            <a:r>
              <a:rPr lang="pl-PL" b="1" dirty="0" smtClean="0"/>
              <a:t>budownictwa </a:t>
            </a:r>
            <a:r>
              <a:rPr lang="pl-PL" dirty="0"/>
              <a:t>i B.30. Sporządzanie kosztorysów i przygotowywanie dokumentacji przetargowej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02" y="1625917"/>
            <a:ext cx="1976438" cy="1404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083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b="1" dirty="0" smtClean="0"/>
              <a:t>                             4</a:t>
            </a:r>
            <a:r>
              <a:rPr lang="pl-PL" b="1" dirty="0"/>
              <a:t>. Monter zabudowy i robót wykończeniowych w </a:t>
            </a:r>
            <a:endParaRPr lang="pl-PL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l-PL" b="1" dirty="0"/>
              <a:t> </a:t>
            </a:r>
            <a:r>
              <a:rPr lang="pl-PL" b="1" dirty="0" smtClean="0"/>
              <a:t>                            budownictwie 712905 </a:t>
            </a:r>
            <a:r>
              <a:rPr lang="pl-PL" b="1" dirty="0"/>
              <a:t>- B.5. Montaż systemów suchej </a:t>
            </a:r>
            <a:endParaRPr lang="pl-PL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l-PL" b="1" dirty="0"/>
              <a:t> </a:t>
            </a:r>
            <a:r>
              <a:rPr lang="pl-PL" b="1" dirty="0" smtClean="0"/>
              <a:t>                            zabudowy.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dirty="0" smtClean="0"/>
              <a:t>                             Monter </a:t>
            </a:r>
            <a:r>
              <a:rPr lang="pl-PL" dirty="0"/>
              <a:t>zabudowy i robót wykończeniowych w budownictwie wyodrębnia trzy </a:t>
            </a:r>
            <a:r>
              <a:rPr lang="pl-PL" dirty="0" smtClean="0"/>
              <a:t>kwalifikacje - </a:t>
            </a:r>
            <a:r>
              <a:rPr lang="pl-PL" dirty="0"/>
              <a:t>wykonuje w obiektach budowlanych: montaż suchej zabudowy, roboty malarsko-tapeciarskie oraz roboty posadzkarskie i okładzinowe</a:t>
            </a:r>
            <a:r>
              <a:rPr lang="pl-PL" dirty="0" smtClean="0"/>
              <a:t>. </a:t>
            </a:r>
            <a:endParaRPr lang="pl-PL" dirty="0"/>
          </a:p>
          <a:p>
            <a:pPr marL="0" indent="0" algn="just">
              <a:buNone/>
            </a:pPr>
            <a:r>
              <a:rPr lang="pl-PL" dirty="0"/>
              <a:t>Montaż suchej zabudowy </a:t>
            </a:r>
            <a:r>
              <a:rPr lang="pl-PL" dirty="0" smtClean="0"/>
              <a:t>jest jedną z kwalifikacji w zawodzie i obejmuje</a:t>
            </a:r>
            <a:r>
              <a:rPr lang="pl-PL" dirty="0"/>
              <a:t>: wykonywanie ścianek działowych, sufitów podwieszanych oraz wykonywanie</a:t>
            </a:r>
            <a:r>
              <a:rPr lang="pl-PL" b="1" dirty="0"/>
              <a:t> </a:t>
            </a:r>
            <a:r>
              <a:rPr lang="pl-PL" dirty="0"/>
              <a:t>obudów konstrukcji dachowych, a także montaż okładzin ściennych i płyt podłogowych.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830" y="1814513"/>
            <a:ext cx="2152650" cy="127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836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08660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593130"/>
            <a:ext cx="10515600" cy="458383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b="1" dirty="0" smtClean="0"/>
              <a:t>                               5</a:t>
            </a:r>
            <a:r>
              <a:rPr lang="pl-PL" b="1" dirty="0"/>
              <a:t>. Monter zabudowy i robót wykończeniowych </a:t>
            </a:r>
            <a:endParaRPr lang="pl-PL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l-PL" b="1" dirty="0"/>
              <a:t> </a:t>
            </a:r>
            <a:r>
              <a:rPr lang="pl-PL" b="1" dirty="0" smtClean="0"/>
              <a:t>                              w </a:t>
            </a:r>
            <a:r>
              <a:rPr lang="pl-PL" b="1" dirty="0"/>
              <a:t>budownictwie	712905 - B.7. Wykonywanie </a:t>
            </a:r>
            <a:endParaRPr lang="pl-PL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l-PL" b="1" dirty="0"/>
              <a:t> </a:t>
            </a:r>
            <a:r>
              <a:rPr lang="pl-PL" b="1" dirty="0" smtClean="0"/>
              <a:t>                              robót </a:t>
            </a:r>
            <a:r>
              <a:rPr lang="pl-PL" b="1" dirty="0"/>
              <a:t>posadzkarsko-okładzinowych</a:t>
            </a:r>
            <a:endParaRPr lang="pl-PL" dirty="0"/>
          </a:p>
          <a:p>
            <a:pPr marL="0" indent="0" algn="just">
              <a:spcBef>
                <a:spcPts val="0"/>
              </a:spcBef>
              <a:buNone/>
            </a:pPr>
            <a:r>
              <a:rPr lang="pl-PL" dirty="0" smtClean="0"/>
              <a:t>                               Kwalifikacja </a:t>
            </a:r>
            <a:r>
              <a:rPr lang="pl-PL" dirty="0"/>
              <a:t>Wykonywanie robót </a:t>
            </a:r>
            <a:r>
              <a:rPr lang="pl-PL" dirty="0" smtClean="0"/>
              <a:t>posadzkarsko-okładzinowych jest </a:t>
            </a:r>
            <a:r>
              <a:rPr lang="pl-PL" dirty="0"/>
              <a:t>jedną z </a:t>
            </a:r>
            <a:r>
              <a:rPr lang="pl-PL" dirty="0" smtClean="0"/>
              <a:t>trzech kwalifikacji </a:t>
            </a:r>
            <a:r>
              <a:rPr lang="pl-PL" dirty="0"/>
              <a:t>w </a:t>
            </a:r>
            <a:r>
              <a:rPr lang="pl-PL" dirty="0" smtClean="0"/>
              <a:t>zawodzie.</a:t>
            </a:r>
          </a:p>
          <a:p>
            <a:pPr marL="0" indent="0" algn="just">
              <a:buNone/>
            </a:pPr>
            <a:r>
              <a:rPr lang="pl-PL" dirty="0" smtClean="0"/>
              <a:t>Roboty </a:t>
            </a:r>
            <a:r>
              <a:rPr lang="pl-PL" dirty="0"/>
              <a:t>posadzkarskie obejmują: wykonywanie posadzek z drewna, płytek lastrykowych, płytek ceramicznych, płytek z tworzyw sztucznych, wykładzin rulonowych z tworzyw sztucznych oraz posadzek </a:t>
            </a:r>
            <a:r>
              <a:rPr lang="pl-PL" dirty="0" err="1"/>
              <a:t>bezspoinowych</a:t>
            </a:r>
            <a:r>
              <a:rPr lang="pl-PL" dirty="0"/>
              <a:t>. Roboty okładzinowe obejmują: wykonywanie okładzin ściennych z materiałów drewnianych, ceramicznych, kamiennych oraz z tworzyw sztucznych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02" y="1667827"/>
            <a:ext cx="2258378" cy="1492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66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l-PL" b="1" dirty="0"/>
              <a:t>6. Technik handlowiec 522305 - A.22. Prowadzenie działalności handlowej</a:t>
            </a: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Technik handlowiec, podobnie jak sprzedawca, w </a:t>
            </a:r>
            <a:r>
              <a:rPr lang="pl-PL" dirty="0"/>
              <a:t>ramach swoich zadań zawodowych sprzedaje towary oferowane w punktach sprzedaży detalicznej (sklepach, hipermarketach), drobnodetalicznej (w kioskach i na targowiskach) oraz hurtowej (w hurtowniach); obsługuje nabywców bezpośrednio (w handlu metodą tradycyjną) lub pośrednio (w handlu metodą samoobsługową i </a:t>
            </a:r>
            <a:r>
              <a:rPr lang="pl-PL" dirty="0" smtClean="0"/>
              <a:t>preselekcji). Ponadto </a:t>
            </a:r>
            <a:r>
              <a:rPr lang="pl-PL" dirty="0"/>
              <a:t>kontaktuje się z partnerami handlowymi, prowadzi z nimi negocjacje, przygotowuje i zawiera umowy handlowe zgodnie z pełnomocnictwami swoich przełożonych.</a:t>
            </a:r>
          </a:p>
          <a:p>
            <a:pPr marL="0" indent="0" algn="just">
              <a:buNone/>
            </a:pPr>
            <a:r>
              <a:rPr lang="pl-PL" dirty="0" smtClean="0"/>
              <a:t>Zawody, </a:t>
            </a:r>
            <a:r>
              <a:rPr lang="pl-PL" dirty="0"/>
              <a:t>które mają </a:t>
            </a:r>
            <a:r>
              <a:rPr lang="pl-PL" dirty="0" smtClean="0"/>
              <a:t>wspólne podstawy kształcenia  to</a:t>
            </a:r>
            <a:r>
              <a:rPr lang="pl-PL" dirty="0"/>
              <a:t>: </a:t>
            </a:r>
            <a:r>
              <a:rPr lang="pl-PL" b="1" dirty="0" smtClean="0"/>
              <a:t>sprzedawca, </a:t>
            </a:r>
            <a:r>
              <a:rPr lang="pl-PL" b="1" dirty="0"/>
              <a:t>technik księgarstwa, technik usług pocztowych i </a:t>
            </a:r>
            <a:r>
              <a:rPr lang="pl-PL" b="1" dirty="0" smtClean="0"/>
              <a:t>finansowych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4833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b="1" dirty="0" smtClean="0"/>
              <a:t>                               7</a:t>
            </a:r>
            <a:r>
              <a:rPr lang="pl-PL" b="1" dirty="0"/>
              <a:t>. Elektromechanik pojazdów samochodowych 741203 </a:t>
            </a:r>
            <a:endParaRPr lang="pl-PL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l-PL" b="1" dirty="0"/>
              <a:t> </a:t>
            </a:r>
            <a:r>
              <a:rPr lang="pl-PL" b="1" dirty="0" smtClean="0"/>
              <a:t>                              -  M.12</a:t>
            </a:r>
            <a:r>
              <a:rPr lang="pl-PL" b="1" dirty="0"/>
              <a:t>. Diagnozowanie oraz naprawa elektrycznych </a:t>
            </a:r>
            <a:endParaRPr lang="pl-PL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l-PL" b="1" dirty="0"/>
              <a:t> </a:t>
            </a:r>
            <a:r>
              <a:rPr lang="pl-PL" b="1" dirty="0" smtClean="0"/>
              <a:t>                              i </a:t>
            </a:r>
            <a:r>
              <a:rPr lang="pl-PL" b="1" dirty="0"/>
              <a:t>elektronicznych układów pojazdów samochodowych </a:t>
            </a:r>
            <a:endParaRPr lang="pl-PL" dirty="0"/>
          </a:p>
          <a:p>
            <a:pPr marL="0" indent="0" algn="just">
              <a:spcBef>
                <a:spcPts val="0"/>
              </a:spcBef>
              <a:buNone/>
            </a:pPr>
            <a:r>
              <a:rPr lang="pl-PL" dirty="0" smtClean="0"/>
              <a:t>                               Elektromechanik </a:t>
            </a:r>
            <a:r>
              <a:rPr lang="pl-PL" dirty="0"/>
              <a:t>pojazdów samochodowych diagnozuje i naprawia systemy sterowania silnikiem oraz układy bezpieczeństwa i komfortu jazdy. Instaluje i uruchamia w  samochodzie elektryczne i elektroniczne urządzenia sterujące, zabezpieczające i sygnalizacyjne. w szczególności połączone magistralami </a:t>
            </a:r>
            <a:r>
              <a:rPr lang="pl-PL" dirty="0" smtClean="0"/>
              <a:t>danych CAN.</a:t>
            </a:r>
          </a:p>
          <a:p>
            <a:pPr marL="0" indent="0" algn="just">
              <a:buNone/>
            </a:pPr>
            <a:r>
              <a:rPr lang="pl-PL" dirty="0"/>
              <a:t>Wspólne kwalifikacje mają zawody kształcone na poziomie zasadniczej szkoły zawodowej i technikum, np.: </a:t>
            </a:r>
            <a:r>
              <a:rPr lang="pl-PL" b="1" dirty="0" smtClean="0"/>
              <a:t>technik </a:t>
            </a:r>
            <a:r>
              <a:rPr lang="pl-PL" b="1" dirty="0"/>
              <a:t>pojazdów </a:t>
            </a:r>
            <a:r>
              <a:rPr lang="pl-PL" b="1" dirty="0" smtClean="0"/>
              <a:t>samochodowych </a:t>
            </a:r>
            <a:r>
              <a:rPr lang="pl-PL" dirty="0" smtClean="0"/>
              <a:t>M.18. </a:t>
            </a:r>
            <a:r>
              <a:rPr lang="pl-PL" dirty="0"/>
              <a:t>Diagnozowanie i naprawa podzespołów i zespołów pojazdów samochodowych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" y="1871663"/>
            <a:ext cx="2133599" cy="123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0621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1" dirty="0"/>
              <a:t>8. Technik budownictwa 311204 -  B.30. Sporządzanie kosztorysów oraz przygotowywanie dokumentacji </a:t>
            </a:r>
            <a:r>
              <a:rPr lang="pl-PL" b="1" dirty="0" smtClean="0"/>
              <a:t>przetargowej</a:t>
            </a:r>
          </a:p>
          <a:p>
            <a:pPr marL="0" indent="0" algn="just">
              <a:buNone/>
            </a:pPr>
            <a:r>
              <a:rPr lang="pl-PL" dirty="0"/>
              <a:t>Technik budownictwa może wykonywać i nadzorować organizację zadań zawodowych związanych z: budową domów jednorodzinnych, wielorodzinnych, obiektów przemysłowych i użyteczności publicznej, budową budowli inżynierskich, kosztorysowaniem robót budowlanych, utrzymaniem obiektów budowlanych, wytwarzaniem materiałów i elementów budowlanych, zarządzaniem </a:t>
            </a:r>
            <a:r>
              <a:rPr lang="pl-PL" dirty="0" smtClean="0"/>
              <a:t>budynkami.</a:t>
            </a:r>
          </a:p>
          <a:p>
            <a:pPr marL="0" indent="0" algn="just">
              <a:buNone/>
            </a:pPr>
            <a:r>
              <a:rPr lang="pl-PL" dirty="0" smtClean="0"/>
              <a:t>Kwalifikacja ta jest </a:t>
            </a:r>
            <a:r>
              <a:rPr lang="pl-PL" dirty="0"/>
              <a:t>wspólna dla zawodów: </a:t>
            </a:r>
            <a:r>
              <a:rPr lang="pl-PL" b="1" dirty="0"/>
              <a:t>technik dróg i mostów </a:t>
            </a:r>
            <a:r>
              <a:rPr lang="pl-PL" b="1" dirty="0" smtClean="0"/>
              <a:t>kolejowych, </a:t>
            </a:r>
            <a:r>
              <a:rPr lang="pl-PL" b="1" dirty="0"/>
              <a:t>technik </a:t>
            </a:r>
            <a:r>
              <a:rPr lang="pl-PL" b="1" dirty="0" smtClean="0"/>
              <a:t>drogownictwa </a:t>
            </a:r>
            <a:r>
              <a:rPr lang="pl-PL" b="1" dirty="0"/>
              <a:t>oraz technik </a:t>
            </a:r>
            <a:r>
              <a:rPr lang="pl-PL" b="1" dirty="0" smtClean="0"/>
              <a:t>budownictwa</a:t>
            </a:r>
            <a:r>
              <a:rPr lang="pl-PL" dirty="0" smtClean="0"/>
              <a:t> dla </a:t>
            </a:r>
            <a:r>
              <a:rPr lang="pl-PL" dirty="0"/>
              <a:t>jednej z trzech kwalifikacji: B.16. </a:t>
            </a:r>
            <a:r>
              <a:rPr lang="pl-PL" i="1" dirty="0"/>
              <a:t>Wykonywanie robót zbrojarskich i betoniarskich</a:t>
            </a:r>
            <a:r>
              <a:rPr lang="pl-PL" dirty="0"/>
              <a:t> lub B.18. </a:t>
            </a:r>
            <a:r>
              <a:rPr lang="pl-PL" i="1" dirty="0"/>
              <a:t>Wykonywanie robót murarskich i tynkarskich</a:t>
            </a:r>
            <a:r>
              <a:rPr lang="pl-PL" dirty="0"/>
              <a:t> lub B.20. </a:t>
            </a:r>
            <a:r>
              <a:rPr lang="pl-PL" i="1" dirty="0"/>
              <a:t>Montaż konstrukcji budowlanych</a:t>
            </a:r>
            <a:r>
              <a:rPr lang="pl-PL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403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4800" b="1" dirty="0">
                <a:solidFill>
                  <a:schemeClr val="bg1"/>
                </a:solidFill>
              </a:rPr>
              <a:t/>
            </a:r>
            <a:br>
              <a:rPr lang="pl-PL" sz="48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/>
              <a:t>Ministerstwo Edukacji Narodowej od 01 września 2012 r. wprowadziło nową formę kształcenia zawodowego dla dorosłych – </a:t>
            </a:r>
            <a:r>
              <a:rPr lang="pl-PL" b="1" dirty="0"/>
              <a:t>kwalifikacyjne kursy zawodowe</a:t>
            </a:r>
            <a:r>
              <a:rPr lang="pl-PL" dirty="0"/>
              <a:t> (KKZ), które umożliwiają uzyskanie lub uzupełnienie kwalifikacji zawodowych w danym zawodzie. </a:t>
            </a:r>
          </a:p>
          <a:p>
            <a:pPr marL="0" indent="0" algn="just">
              <a:buNone/>
            </a:pPr>
            <a:r>
              <a:rPr lang="pl-PL" dirty="0"/>
              <a:t>Na kwalifikacyjnych kursach zawodowych osoby dorosłe będą mogły uzyskać kwalifikacje zawodowe i dyplom w danym zawodzie.</a:t>
            </a:r>
          </a:p>
          <a:p>
            <a:pPr marL="0" indent="0" algn="just">
              <a:buNone/>
            </a:pPr>
            <a:r>
              <a:rPr lang="pl-PL" dirty="0"/>
              <a:t>Poprzez </a:t>
            </a:r>
            <a:r>
              <a:rPr lang="pl-PL" b="1" dirty="0"/>
              <a:t>kwalifikacyjne kursy zawodowe</a:t>
            </a:r>
            <a:r>
              <a:rPr lang="pl-PL" dirty="0"/>
              <a:t> do kwalifikacji i kompetencji wymaganych na rynku pracy można dochodzić różnymi drogami, poprzez kształcenie w trybie pozaszkolnym, a wiedza i nabyte umiejętności mogą być aktualizowane przez całe życie.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0777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9. Technik żywienia i usług gastronomicznych 343404 - T.15. Organizacja żywienia i usług gastronomicznych</a:t>
            </a:r>
            <a:endParaRPr lang="pl-PL" dirty="0" smtClean="0"/>
          </a:p>
          <a:p>
            <a:pPr marL="0" indent="0">
              <a:buNone/>
            </a:pPr>
            <a:r>
              <a:rPr lang="pl-PL" dirty="0"/>
              <a:t>Technik żywienia i usług gastronomicznych jest przygotowany do sporządzania potraw i napojów. Posiada te same umiejętności, które potrzebne są w pracy kucharza. Ponadto wykonuje zadania zawodowe związane z planowaniem i ocenianiem żywienia, organizowaniem i wykonywaniem usług.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/>
              <a:t>Technik żywienia i usług </a:t>
            </a:r>
            <a:r>
              <a:rPr lang="pl-PL" dirty="0" smtClean="0"/>
              <a:t>gastronomicznych posiada wspólną kwalifikację z zawodem </a:t>
            </a:r>
            <a:r>
              <a:rPr lang="pl-PL" b="1" dirty="0" smtClean="0"/>
              <a:t>kucharz</a:t>
            </a:r>
            <a:r>
              <a:rPr lang="pl-PL" dirty="0" smtClean="0"/>
              <a:t> </a:t>
            </a:r>
            <a:r>
              <a:rPr lang="pl-PL" dirty="0"/>
              <a:t>T.6. Sporządzanie potraw i </a:t>
            </a:r>
            <a:r>
              <a:rPr lang="pl-PL" dirty="0" smtClean="0"/>
              <a:t>napojów.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35380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b="1" dirty="0" smtClean="0"/>
              <a:t>                             10</a:t>
            </a:r>
            <a:r>
              <a:rPr lang="pl-PL" b="1" dirty="0"/>
              <a:t>. Ślusarz 722204 - M.20. Wykonywanie i naprawa </a:t>
            </a:r>
            <a:endParaRPr lang="pl-PL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l-PL" b="1" dirty="0"/>
              <a:t> </a:t>
            </a:r>
            <a:r>
              <a:rPr lang="pl-PL" b="1" dirty="0" smtClean="0"/>
              <a:t>                             elementów </a:t>
            </a:r>
            <a:r>
              <a:rPr lang="pl-PL" b="1" dirty="0"/>
              <a:t>maszyn, urządzeń i </a:t>
            </a:r>
            <a:r>
              <a:rPr lang="pl-PL" b="1" dirty="0" smtClean="0"/>
              <a:t>narzędzi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dirty="0" smtClean="0"/>
              <a:t>                              Zadaniem </a:t>
            </a:r>
            <a:r>
              <a:rPr lang="pl-PL" b="1" dirty="0"/>
              <a:t>ślusarza</a:t>
            </a:r>
            <a:r>
              <a:rPr lang="pl-PL" dirty="0"/>
              <a:t> jest ręczna lub ręczno-maszynowa </a:t>
            </a:r>
            <a:endParaRPr lang="pl-PL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l-PL" dirty="0"/>
              <a:t> </a:t>
            </a:r>
            <a:r>
              <a:rPr lang="pl-PL" dirty="0" smtClean="0"/>
              <a:t>                             obróbka </a:t>
            </a:r>
            <a:r>
              <a:rPr lang="pl-PL" dirty="0"/>
              <a:t>metali, budowa, konserwacja i naprawa prostych konstrukcji, mechanizmów, narzędzi i wyrobów metalowych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/>
              <a:t>Kwalifikacja </a:t>
            </a:r>
            <a:r>
              <a:rPr lang="pl-PL" dirty="0" smtClean="0"/>
              <a:t>ta stanowi </a:t>
            </a:r>
            <a:r>
              <a:rPr lang="pl-PL" dirty="0"/>
              <a:t>również podbudowę kształcenia w zawodzie </a:t>
            </a:r>
            <a:r>
              <a:rPr lang="pl-PL" b="1" dirty="0"/>
              <a:t>technik mechanik</a:t>
            </a:r>
            <a:r>
              <a:rPr lang="pl-PL" dirty="0" smtClean="0"/>
              <a:t>. Można uzyskać </a:t>
            </a:r>
            <a:r>
              <a:rPr lang="pl-PL" dirty="0"/>
              <a:t>dyplom potwierdzający kwalifikacje w zawodzie technik mechanik </a:t>
            </a:r>
            <a:r>
              <a:rPr lang="pl-PL" dirty="0" smtClean="0"/>
              <a:t>po </a:t>
            </a:r>
            <a:r>
              <a:rPr lang="pl-PL" dirty="0"/>
              <a:t>potwierdzeniu dodatkowo kwalifikacji M.44. Organizacja i nadzorowanie procesów produkcji maszyn i urządzeń oraz uzyskaniu wykształcenia </a:t>
            </a:r>
            <a:r>
              <a:rPr lang="pl-PL" dirty="0" smtClean="0"/>
              <a:t>średniego.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88" y="1892808"/>
            <a:ext cx="2153412" cy="147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6438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910466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b="1" dirty="0" smtClean="0"/>
              <a:t>                                11</a:t>
            </a:r>
            <a:r>
              <a:rPr lang="pl-PL" b="1" dirty="0"/>
              <a:t>. Technik rachunkowości 431103 - A.36. Prowadzenie </a:t>
            </a:r>
            <a:endParaRPr lang="pl-PL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l-PL" b="1" dirty="0"/>
              <a:t> </a:t>
            </a:r>
            <a:r>
              <a:rPr lang="pl-PL" b="1" dirty="0" smtClean="0"/>
              <a:t>                                rachunkowości</a:t>
            </a:r>
            <a:endParaRPr lang="pl-PL" dirty="0"/>
          </a:p>
          <a:p>
            <a:pPr marL="0" indent="0" algn="just">
              <a:spcBef>
                <a:spcPts val="0"/>
              </a:spcBef>
              <a:buNone/>
            </a:pPr>
            <a:r>
              <a:rPr lang="pl-PL" dirty="0" smtClean="0"/>
              <a:t>                                 Technik </a:t>
            </a:r>
            <a:r>
              <a:rPr lang="pl-PL" dirty="0"/>
              <a:t>rachunkowości jest przygotowany do </a:t>
            </a:r>
            <a:r>
              <a:rPr lang="pl-PL" dirty="0" smtClean="0"/>
              <a:t>prowadzenia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dirty="0"/>
              <a:t> </a:t>
            </a:r>
            <a:r>
              <a:rPr lang="pl-PL" dirty="0" smtClean="0"/>
              <a:t>                                rachunkowości </a:t>
            </a:r>
            <a:r>
              <a:rPr lang="pl-PL" dirty="0"/>
              <a:t>w jednostce organizacyjnej; potrafi stosować narzędzia rachunkowości finansowej, kontrolować i kwalifikować dowody do księgowania, zastosować oprogramowanie księgowe do ewidencji operacji gospodarczych i sporządzenia jednostkowego sprawozdania finansowego oraz przeprowadzić analizę finansową i ocenić kondycję finansową jednostki organizacyjnej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/>
              <a:t>Wspólne kwalifikacje dla zawodu technik rachunkowości i </a:t>
            </a:r>
            <a:r>
              <a:rPr lang="pl-PL" b="1" dirty="0"/>
              <a:t>technik ekonomista</a:t>
            </a:r>
            <a:r>
              <a:rPr lang="pl-PL" dirty="0"/>
              <a:t> </a:t>
            </a:r>
            <a:r>
              <a:rPr lang="pl-PL" dirty="0" smtClean="0"/>
              <a:t>A.35.</a:t>
            </a:r>
            <a:r>
              <a:rPr lang="pl-PL" dirty="0"/>
              <a:t> Planowanie i prowadzenie działalności w </a:t>
            </a:r>
            <a:r>
              <a:rPr lang="pl-PL" dirty="0" smtClean="0"/>
              <a:t>organizacji pozwalają uzyskać </a:t>
            </a:r>
            <a:r>
              <a:rPr lang="pl-PL" dirty="0"/>
              <a:t>zawód technika </a:t>
            </a:r>
            <a:r>
              <a:rPr lang="pl-PL" dirty="0" smtClean="0"/>
              <a:t>ekonomisty.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73" y="1932623"/>
            <a:ext cx="2315527" cy="1216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5470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12. Technik rachunkowości 431103 - A.65. Rozliczanie wynagrodzeń i danin </a:t>
            </a:r>
            <a:r>
              <a:rPr lang="pl-PL" b="1" dirty="0" smtClean="0"/>
              <a:t>publicznych</a:t>
            </a:r>
          </a:p>
          <a:p>
            <a:pPr marL="0" indent="0" algn="just">
              <a:buNone/>
            </a:pPr>
            <a:r>
              <a:rPr lang="pl-PL" dirty="0"/>
              <a:t>Technik </a:t>
            </a:r>
            <a:r>
              <a:rPr lang="pl-PL" dirty="0" smtClean="0"/>
              <a:t>rachunkowości w zakresie tej kwalifikacji </a:t>
            </a:r>
            <a:r>
              <a:rPr lang="pl-PL" dirty="0"/>
              <a:t>jest przygotowany </a:t>
            </a:r>
            <a:r>
              <a:rPr lang="pl-PL" dirty="0" smtClean="0"/>
              <a:t>do rozliczeń </a:t>
            </a:r>
            <a:r>
              <a:rPr lang="pl-PL" dirty="0"/>
              <a:t>z instytucjami </a:t>
            </a:r>
            <a:r>
              <a:rPr lang="pl-PL" dirty="0" smtClean="0"/>
              <a:t>publicznoprawnymi. Potrafi </a:t>
            </a:r>
            <a:r>
              <a:rPr lang="pl-PL" dirty="0"/>
              <a:t>sporządzać ewidencje i deklaracje podatkowe oraz dokumenty dotyczące rozliczeń z Zakładem Ubezpieczeń Społecznych.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Zawód ten daje podstawy </a:t>
            </a:r>
            <a:r>
              <a:rPr lang="pl-PL" dirty="0"/>
              <a:t>do zajmowania wysokich stanowisk w przedsiębiorstwach, organizacjach gospodarczych, instytucjach finansowych, jednostkach finansów publicznych, kancelariach doradczych i audytorskich oraz biurach rachunkowych.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1600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6"/>
            <a:ext cx="12192000" cy="131284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1861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l-PL" sz="3500" dirty="0" smtClean="0"/>
              <a:t>Dziękuję za uwagę.</a:t>
            </a:r>
          </a:p>
          <a:p>
            <a:pPr marL="0" indent="0" algn="ctr">
              <a:buNone/>
            </a:pPr>
            <a:r>
              <a:rPr lang="pl-PL" sz="3500" baseline="-25000" dirty="0" smtClean="0"/>
              <a:t>*********************************************************************</a:t>
            </a:r>
          </a:p>
          <a:p>
            <a:pPr marL="0" indent="0" algn="ctr">
              <a:buNone/>
            </a:pPr>
            <a:r>
              <a:rPr lang="pl-PL" sz="3000" dirty="0" smtClean="0"/>
              <a:t>Zapraszamy do podjęcia nauki w ramach organizowanych kursów.</a:t>
            </a:r>
          </a:p>
          <a:p>
            <a:pPr marL="0" indent="0" algn="ctr">
              <a:buNone/>
            </a:pPr>
            <a:r>
              <a:rPr lang="pl-PL" sz="3000" dirty="0" smtClean="0"/>
              <a:t>Szczegółowe informacje otrzymacie Państwo w sekretariacie </a:t>
            </a:r>
          </a:p>
          <a:p>
            <a:pPr marL="0" indent="0" algn="ctr">
              <a:buNone/>
            </a:pPr>
            <a:r>
              <a:rPr lang="pl-PL" sz="3000" dirty="0" smtClean="0"/>
              <a:t>Zespołu Szkół Zawodowych w Gołdapi.</a:t>
            </a:r>
          </a:p>
          <a:p>
            <a:pPr marL="0" indent="0" algn="ctr">
              <a:buNone/>
            </a:pPr>
            <a:r>
              <a:rPr lang="pl-PL" sz="3000" dirty="0" smtClean="0"/>
              <a:t>ul. </a:t>
            </a:r>
            <a:r>
              <a:rPr lang="pl-PL" sz="3000" dirty="0"/>
              <a:t>Jaćwieska 14</a:t>
            </a:r>
          </a:p>
          <a:p>
            <a:pPr marL="0" indent="0" algn="ctr">
              <a:buNone/>
            </a:pPr>
            <a:r>
              <a:rPr lang="pl-PL" sz="3000" dirty="0" smtClean="0"/>
              <a:t>19-500 </a:t>
            </a:r>
            <a:r>
              <a:rPr lang="pl-PL" sz="3000" dirty="0"/>
              <a:t>Gołdap</a:t>
            </a:r>
          </a:p>
          <a:p>
            <a:pPr marL="0" indent="0" algn="ctr">
              <a:buNone/>
            </a:pPr>
            <a:r>
              <a:rPr lang="pl-PL" sz="3000" dirty="0" smtClean="0"/>
              <a:t>tel.:  </a:t>
            </a:r>
            <a:r>
              <a:rPr lang="pl-PL" sz="3000" dirty="0"/>
              <a:t>(87</a:t>
            </a:r>
            <a:r>
              <a:rPr lang="pl-PL" sz="3000" dirty="0" smtClean="0"/>
              <a:t>) 615 04 40</a:t>
            </a:r>
            <a:endParaRPr lang="pl-PL" sz="3000" dirty="0"/>
          </a:p>
          <a:p>
            <a:pPr marL="0" indent="0" algn="ctr">
              <a:buNone/>
            </a:pPr>
            <a:r>
              <a:rPr lang="pl-PL" sz="3000" dirty="0" smtClean="0"/>
              <a:t>e-mail: </a:t>
            </a:r>
            <a:r>
              <a:rPr lang="pl-PL" sz="3000" dirty="0" smtClean="0">
                <a:hlinkClick r:id="rId2"/>
              </a:rPr>
              <a:t>zszgoldap@post.pl</a:t>
            </a:r>
            <a:endParaRPr lang="pl-PL" sz="3000" dirty="0" smtClean="0"/>
          </a:p>
          <a:p>
            <a:pPr marL="0" indent="0" algn="ctr">
              <a:buNone/>
            </a:pPr>
            <a:r>
              <a:rPr lang="pl-PL" sz="3000" dirty="0"/>
              <a:t>www: </a:t>
            </a:r>
            <a:r>
              <a:rPr lang="pl-PL" sz="3000" dirty="0" smtClean="0"/>
              <a:t>zszgoldap.superszkolna.pl</a:t>
            </a:r>
            <a:endParaRPr lang="pl-PL" sz="3000" dirty="0"/>
          </a:p>
          <a:p>
            <a:pPr marL="0" indent="0" algn="ctr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2531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pPr algn="ctr"/>
            <a:r>
              <a:rPr lang="pl-PL" sz="3600" b="1" dirty="0" smtClean="0">
                <a:solidFill>
                  <a:schemeClr val="bg1"/>
                </a:solidFill>
              </a:rPr>
              <a:t>ZESPÓŁ SZKÓŁ ZAWODOWYCH W GOŁDAPI</a:t>
            </a:r>
            <a:r>
              <a:rPr lang="pl-PL" b="1" dirty="0" smtClean="0">
                <a:solidFill>
                  <a:schemeClr val="bg1"/>
                </a:solidFill>
              </a:rPr>
              <a:t/>
            </a:r>
            <a:br>
              <a:rPr lang="pl-PL" b="1" dirty="0" smtClean="0">
                <a:solidFill>
                  <a:schemeClr val="bg1"/>
                </a:solidFill>
              </a:rPr>
            </a:br>
            <a:r>
              <a:rPr lang="pl-PL" sz="3200" b="1" dirty="0" smtClean="0">
                <a:solidFill>
                  <a:schemeClr val="bg1"/>
                </a:solidFill>
              </a:rPr>
              <a:t>Kwalifikacyjne Kursy Zawodowe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Kwalifikacyjny kurs zawodowy, to kurs prowadzony </a:t>
            </a:r>
            <a:r>
              <a:rPr lang="pl-PL" dirty="0" smtClean="0"/>
              <a:t>w formie zaocznej według </a:t>
            </a:r>
            <a:r>
              <a:rPr lang="pl-PL" dirty="0"/>
              <a:t>programu nauczania uwzględniającego podstawę programową kształcenia w zawodach w zakresie jednej kwalifikacji (K</a:t>
            </a:r>
            <a:r>
              <a:rPr lang="pl-PL" dirty="0" smtClean="0"/>
              <a:t>).</a:t>
            </a:r>
          </a:p>
          <a:p>
            <a:pPr marL="0" indent="0" algn="just">
              <a:buNone/>
            </a:pPr>
            <a:r>
              <a:rPr lang="pl-PL" dirty="0"/>
              <a:t>Minimalna liczba godzin kształcenia na </a:t>
            </a:r>
            <a:r>
              <a:rPr lang="pl-PL" dirty="0" smtClean="0"/>
              <a:t>kursie </a:t>
            </a:r>
            <a:r>
              <a:rPr lang="pl-PL" dirty="0"/>
              <a:t>jest równa minimalnej liczbie godzin kształcenia zawodowego określonej w podstawie programowej kształcenia w zawodach dla danej kwalifikacji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 smtClean="0"/>
              <a:t>Wynosi ona zależnie od kwalifikacji zazwyczaj 350 – 650 godzin</a:t>
            </a:r>
          </a:p>
          <a:p>
            <a:pPr marL="0" indent="0" algn="just">
              <a:buNone/>
            </a:pPr>
            <a:r>
              <a:rPr lang="pl-PL" dirty="0" smtClean="0"/>
              <a:t>Zajęcia odbywają się w systemie zaocznym zgodnie z ogólną zasadą - w soboty i w niedziele co dwa tygodnie.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9523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b="1" dirty="0">
                <a:solidFill>
                  <a:schemeClr val="bg1"/>
                </a:solidFill>
              </a:rPr>
              <a:t/>
            </a:r>
            <a:br>
              <a:rPr lang="pl-PL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/>
              <a:t>Absolwent kursu otrzymuje zaświadczenie o ukończeniu kwalifikacyjnego kursu zawodowego. Ukończenie tego kursu umożliwia przystąpienie do egzaminu potwierdzającego kwalifikacje w zawodzie, w zakresie danej kwalifikacji, przeprowadzonego przez okręgową komisje egzaminacyjną (OKE).</a:t>
            </a:r>
          </a:p>
          <a:p>
            <a:pPr marL="0" indent="0" algn="just">
              <a:buNone/>
            </a:pPr>
            <a:r>
              <a:rPr lang="pl-PL" dirty="0"/>
              <a:t>Osoba, która ukończy kwalifikacyjny kurs zawodowy i zda egzamin potwierdzający kwalifikacje w zawodzie w zakresie danej kwalifikacji, otrzymuje świadectwo potwierdzające kwalifikacje w zawodzie.</a:t>
            </a:r>
          </a:p>
        </p:txBody>
      </p:sp>
    </p:spTree>
    <p:extLst>
      <p:ext uri="{BB962C8B-B14F-4D97-AF65-F5344CB8AC3E}">
        <p14:creationId xmlns:p14="http://schemas.microsoft.com/office/powerpoint/2010/main" val="40400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pPr algn="ctr"/>
            <a:r>
              <a:rPr lang="pl-PL" sz="3600" b="1" dirty="0" smtClean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 smtClean="0">
                <a:solidFill>
                  <a:schemeClr val="bg1"/>
                </a:solidFill>
              </a:rPr>
              <a:t/>
            </a:r>
            <a:br>
              <a:rPr lang="pl-PL" sz="5400" b="1" dirty="0" smtClean="0">
                <a:solidFill>
                  <a:schemeClr val="bg1"/>
                </a:solidFill>
              </a:rPr>
            </a:br>
            <a:r>
              <a:rPr lang="pl-PL" sz="3200" b="1" dirty="0" smtClean="0">
                <a:solidFill>
                  <a:schemeClr val="bg1"/>
                </a:solidFill>
              </a:rPr>
              <a:t>Kwalifikacyjne Kursy Zawodowe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 smtClean="0"/>
              <a:t>Zdanie </a:t>
            </a:r>
            <a:r>
              <a:rPr lang="pl-PL" dirty="0"/>
              <a:t>egzaminów ze wszystkich kwalifikacji (K1,K2,K3) składających się na dany zawód oraz potwierdzenie odpowiedniego poziomu wykształcenia oznaczać będzie uzyskanie dyplomu potwierdzającego kwalifikacje w danym zawodzie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 smtClean="0"/>
              <a:t>Na dany zawód składa się jedna, dwie lub trzy kwalifikacje.</a:t>
            </a:r>
          </a:p>
          <a:p>
            <a:pPr marL="0" indent="0">
              <a:buNone/>
            </a:pPr>
            <a:r>
              <a:rPr lang="pl-PL" dirty="0"/>
              <a:t>Dyplom potwierdzający kwalifikacje w zawodzie na poziomie technika będzie mogła otrzymać:</a:t>
            </a:r>
          </a:p>
          <a:p>
            <a:pPr lvl="0"/>
            <a:r>
              <a:rPr lang="pl-PL" dirty="0"/>
              <a:t>osoba, która posiada wykształcenie średnie i świadectwa potwierdzające kwalifikacje zawodowe,</a:t>
            </a:r>
          </a:p>
          <a:p>
            <a:r>
              <a:rPr lang="pl-PL" dirty="0"/>
              <a:t>osoba, która posiada wykształcenie zasadnicze zawodowe i świadectwa potwierdzające kwalifikacje zawodowe po uzupełnieniu wykształcenia średniego w liceum ogólnokształcącym dla </a:t>
            </a:r>
            <a:r>
              <a:rPr lang="pl-PL" dirty="0" smtClean="0"/>
              <a:t>dorosłych.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2441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Osoba, która posiada wykształcenie zasadnicze zawodowe i świadectwa potwierdzające kwalifikacje zawodowe, a nie uzupełni wykształcenia średniego, będzie posiadała uprawnienia do wykonywania zawodu w zakresie danej kwalifikacji zawodowej na poziomie robotnika wykwalifikowanego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/>
              <a:t>Jest to rozwiązanie wychodzące naprzeciw potrzebom osób dorosłych, podejmujących dalsze kształcenie lub doskonalenie zawodowe w trakcie pracy zawodowej. Nowy system kształcenia zawodowego umożliwia zwiększenie mobilności zawodowej osób dorosłych oraz szybsze reagowanie na potrzeby rynku pracy i gospodarki przez możliwość szybkiego uzupełnienia kwalifikacji lub przekwalifikowania się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868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Drogi ścieżek </a:t>
            </a:r>
            <a:r>
              <a:rPr lang="pl-PL" dirty="0" smtClean="0"/>
              <a:t>edukacyjnych – możliwość szybkiego nabycia kwalifikacji:</a:t>
            </a:r>
            <a:endParaRPr lang="pl-PL" dirty="0"/>
          </a:p>
          <a:p>
            <a:pPr lvl="0"/>
            <a:r>
              <a:rPr lang="pl-PL" dirty="0"/>
              <a:t>Nie mając wyksztalcenia zawodowego możemy zdobyć wykształcenie zawodowe.</a:t>
            </a:r>
          </a:p>
          <a:p>
            <a:pPr lvl="0"/>
            <a:r>
              <a:rPr lang="pl-PL" dirty="0"/>
              <a:t>Mając wykształcenie zawodowe w zawodzie robotniczym możemy uzupełnić wykształcenie w zawodzie technicznym.</a:t>
            </a:r>
          </a:p>
          <a:p>
            <a:r>
              <a:rPr lang="pl-PL" dirty="0"/>
              <a:t>Mając wykształcenie w danym zawodzie możemy uzyskać wykształcenie w zawodzie pokrewnym mającym wspólne kwalifikacje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/>
              <a:t>Wspólne kwalifikacje dla </a:t>
            </a:r>
            <a:r>
              <a:rPr lang="pl-PL" dirty="0" smtClean="0"/>
              <a:t>pokrewnych zawodów dają </a:t>
            </a:r>
            <a:r>
              <a:rPr lang="pl-PL" dirty="0"/>
              <a:t>możliwość szybkiego </a:t>
            </a:r>
            <a:r>
              <a:rPr lang="pl-PL" dirty="0" smtClean="0"/>
              <a:t>przekwalifikowania bez konieczności powtórnego ich zaliczania.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03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1051560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46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114883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ZESPÓŁ SZKÓŁ ZAWODOWYCH W GOŁDAPI</a:t>
            </a:r>
            <a:r>
              <a:rPr lang="pl-PL" sz="5400" b="1" dirty="0">
                <a:solidFill>
                  <a:schemeClr val="bg1"/>
                </a:solidFill>
              </a:rPr>
              <a:t/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Kwalifikacyjne Kursy Zawodowe</a:t>
            </a:r>
            <a:endParaRPr lang="pl-PL" sz="3600" dirty="0">
              <a:solidFill>
                <a:schemeClr val="bg1"/>
              </a:solidFill>
            </a:endParaRPr>
          </a:p>
        </p:txBody>
      </p:sp>
      <p:pic>
        <p:nvPicPr>
          <p:cNvPr id="8" name="Symbol zastępczy zawartości 7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80008"/>
            <a:ext cx="10515600" cy="4864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59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1723</Words>
  <Application>Microsoft Office PowerPoint</Application>
  <PresentationFormat>Panoramiczny</PresentationFormat>
  <Paragraphs>177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Tahoma</vt:lpstr>
      <vt:lpstr>Times New Roman</vt:lpstr>
      <vt:lpstr>Motyw pakietu Office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  <vt:lpstr>ZESPÓŁ SZKÓŁ ZAWODOWYCH W GOŁDAPI Kwalifikacyjne Kursy Zawodowe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ZESPÓŁ SZKOŁ ZAWODOWYCH W GOŁDAPI</dc:title>
  <dc:creator>Dom 2</dc:creator>
  <cp:lastModifiedBy>Administrator</cp:lastModifiedBy>
  <cp:revision>51</cp:revision>
  <dcterms:created xsi:type="dcterms:W3CDTF">2016-03-12T05:08:15Z</dcterms:created>
  <dcterms:modified xsi:type="dcterms:W3CDTF">2016-03-14T13:01:48Z</dcterms:modified>
</cp:coreProperties>
</file>